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9" r:id="rId3"/>
    <p:sldId id="579" r:id="rId4"/>
    <p:sldId id="260" r:id="rId5"/>
    <p:sldId id="586" r:id="rId6"/>
    <p:sldId id="587" r:id="rId7"/>
    <p:sldId id="258" r:id="rId8"/>
    <p:sldId id="589" r:id="rId9"/>
    <p:sldId id="588" r:id="rId10"/>
    <p:sldId id="590" r:id="rId11"/>
    <p:sldId id="591" r:id="rId12"/>
    <p:sldId id="592" r:id="rId13"/>
  </p:sldIdLst>
  <p:sldSz cx="12192000" cy="6858000"/>
  <p:notesSz cx="6858000" cy="9144000"/>
  <p:defaultTextStyle>
    <a:defPPr>
      <a:defRPr lang="es-C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8E01"/>
    <a:srgbClr val="FAA634"/>
    <a:srgbClr val="F78C15"/>
    <a:srgbClr val="FD8E00"/>
    <a:srgbClr val="7F7F7F"/>
    <a:srgbClr val="BFBFBF"/>
    <a:srgbClr val="F69021"/>
    <a:srgbClr val="F26D0D"/>
    <a:srgbClr val="929496"/>
    <a:srgbClr val="D1D4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76" autoAdjust="0"/>
    <p:restoredTop sz="93979" autoAdjust="0"/>
  </p:normalViewPr>
  <p:slideViewPr>
    <p:cSldViewPr snapToGrid="0">
      <p:cViewPr varScale="1">
        <p:scale>
          <a:sx n="78" d="100"/>
          <a:sy n="78" d="100"/>
        </p:scale>
        <p:origin x="176" y="2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289957-EAAF-4CA3-904A-DA88C4D97360}" type="datetimeFigureOut">
              <a:rPr lang="es-CR" smtClean="0"/>
              <a:t>4/3/20</a:t>
            </a:fld>
            <a:endParaRPr lang="es-C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C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C77494-C91E-4729-BBE3-CEEDFE2DEBDC}" type="slidenum">
              <a:rPr lang="es-CR" smtClean="0"/>
              <a:t>‹#›</a:t>
            </a:fld>
            <a:endParaRPr lang="es-CR"/>
          </a:p>
        </p:txBody>
      </p:sp>
    </p:spTree>
    <p:extLst>
      <p:ext uri="{BB962C8B-B14F-4D97-AF65-F5344CB8AC3E}">
        <p14:creationId xmlns:p14="http://schemas.microsoft.com/office/powerpoint/2010/main" val="18787520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5886450" y="2171700"/>
            <a:ext cx="6038850" cy="1438276"/>
          </a:xfrm>
        </p:spPr>
        <p:txBody>
          <a:bodyPr anchor="b"/>
          <a:lstStyle>
            <a:lvl1pPr algn="l">
              <a:defRPr sz="3800"/>
            </a:lvl1pPr>
          </a:lstStyle>
          <a:p>
            <a:r>
              <a:rPr lang="en-US"/>
              <a:t>Click to edit Master title style</a:t>
            </a:r>
            <a:endParaRPr lang="es-CR"/>
          </a:p>
        </p:txBody>
      </p:sp>
      <p:sp>
        <p:nvSpPr>
          <p:cNvPr id="3" name="Subtítulo 2"/>
          <p:cNvSpPr>
            <a:spLocks noGrp="1"/>
          </p:cNvSpPr>
          <p:nvPr>
            <p:ph type="subTitle" idx="1"/>
          </p:nvPr>
        </p:nvSpPr>
        <p:spPr>
          <a:xfrm>
            <a:off x="5886450" y="3635618"/>
            <a:ext cx="6038850" cy="646112"/>
          </a:xfrm>
        </p:spPr>
        <p:txBody>
          <a:bodyPr/>
          <a:lstStyle>
            <a:lvl1pPr marL="0" indent="0" algn="l">
              <a:buNone/>
              <a:defRPr sz="24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CR" dirty="0"/>
          </a:p>
        </p:txBody>
      </p:sp>
      <p:pic>
        <p:nvPicPr>
          <p:cNvPr id="7" name="pasted-image.pdf"/>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58416" y="2316163"/>
            <a:ext cx="2710951" cy="1452618"/>
          </a:xfrm>
          <a:prstGeom prst="rect">
            <a:avLst/>
          </a:prstGeom>
          <a:ln w="12700">
            <a:miter lim="400000"/>
          </a:ln>
        </p:spPr>
      </p:pic>
      <p:sp>
        <p:nvSpPr>
          <p:cNvPr id="8" name="Rectángulo 7"/>
          <p:cNvSpPr/>
          <p:nvPr userDrawn="1"/>
        </p:nvSpPr>
        <p:spPr>
          <a:xfrm>
            <a:off x="209550" y="5829300"/>
            <a:ext cx="2343150" cy="3619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R"/>
          </a:p>
        </p:txBody>
      </p:sp>
    </p:spTree>
    <p:extLst>
      <p:ext uri="{BB962C8B-B14F-4D97-AF65-F5344CB8AC3E}">
        <p14:creationId xmlns:p14="http://schemas.microsoft.com/office/powerpoint/2010/main" val="3213542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CR"/>
          </a:p>
        </p:txBody>
      </p:sp>
      <p:sp>
        <p:nvSpPr>
          <p:cNvPr id="3" name="Marcador de posición de imagen 2"/>
          <p:cNvSpPr>
            <a:spLocks noGrp="1"/>
          </p:cNvSpPr>
          <p:nvPr>
            <p:ph type="pic" idx="1"/>
          </p:nvPr>
        </p:nvSpPr>
        <p:spPr>
          <a:xfrm>
            <a:off x="5183188" y="457200"/>
            <a:ext cx="6172200" cy="565204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s-CR"/>
          </a:p>
        </p:txBody>
      </p:sp>
      <p:sp>
        <p:nvSpPr>
          <p:cNvPr id="4" name="Marcador de texto 3"/>
          <p:cNvSpPr>
            <a:spLocks noGrp="1"/>
          </p:cNvSpPr>
          <p:nvPr>
            <p:ph type="body" sz="half" idx="2"/>
          </p:nvPr>
        </p:nvSpPr>
        <p:spPr>
          <a:xfrm>
            <a:off x="839788" y="2273992"/>
            <a:ext cx="3932237" cy="384319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Marcador de número de diapositiva 6"/>
          <p:cNvSpPr>
            <a:spLocks noGrp="1"/>
          </p:cNvSpPr>
          <p:nvPr>
            <p:ph type="sldNum" sz="quarter" idx="12"/>
          </p:nvPr>
        </p:nvSpPr>
        <p:spPr/>
        <p:txBody>
          <a:bodyPr/>
          <a:lstStyle/>
          <a:p>
            <a:fld id="{D449CEA4-6EDE-4185-92E6-C62142D18724}" type="slidenum">
              <a:rPr lang="es-CR" smtClean="0"/>
              <a:t>‹#›</a:t>
            </a:fld>
            <a:endParaRPr lang="es-CR"/>
          </a:p>
        </p:txBody>
      </p:sp>
      <p:pic>
        <p:nvPicPr>
          <p:cNvPr id="8" name="Picture 1" descr="lead-color-horiz.png">
            <a:extLst>
              <a:ext uri="{FF2B5EF4-FFF2-40B4-BE49-F238E27FC236}">
                <a16:creationId xmlns:a16="http://schemas.microsoft.com/office/drawing/2014/main" id="{4267DF8C-C693-FB47-A65D-7854FC49C66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1373378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a:t>Click to edit Master title style</a:t>
            </a:r>
            <a:endParaRPr lang="es-CR" dirty="0"/>
          </a:p>
        </p:txBody>
      </p:sp>
      <p:sp>
        <p:nvSpPr>
          <p:cNvPr id="3" name="Marcador de contenido 2"/>
          <p:cNvSpPr>
            <a:spLocks noGrp="1"/>
          </p:cNvSpPr>
          <p:nvPr>
            <p:ph idx="1"/>
          </p:nvPr>
        </p:nvSpPr>
        <p:spPr>
          <a:xfrm>
            <a:off x="838200" y="1197038"/>
            <a:ext cx="10515600" cy="480238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CR" dirty="0"/>
          </a:p>
        </p:txBody>
      </p:sp>
      <p:sp>
        <p:nvSpPr>
          <p:cNvPr id="6" name="Marcador de número de diapositiva 5"/>
          <p:cNvSpPr>
            <a:spLocks noGrp="1"/>
          </p:cNvSpPr>
          <p:nvPr>
            <p:ph type="sldNum" sz="quarter" idx="12"/>
          </p:nvPr>
        </p:nvSpPr>
        <p:spPr/>
        <p:txBody>
          <a:bodyPr/>
          <a:lstStyle/>
          <a:p>
            <a:fld id="{D449CEA4-6EDE-4185-92E6-C62142D18724}" type="slidenum">
              <a:rPr lang="es-CR" smtClean="0"/>
              <a:t>‹#›</a:t>
            </a:fld>
            <a:endParaRPr lang="es-CR"/>
          </a:p>
        </p:txBody>
      </p:sp>
      <p:pic>
        <p:nvPicPr>
          <p:cNvPr id="7" name="Picture 1" descr="lead-color-horiz.png">
            <a:extLst>
              <a:ext uri="{FF2B5EF4-FFF2-40B4-BE49-F238E27FC236}">
                <a16:creationId xmlns:a16="http://schemas.microsoft.com/office/drawing/2014/main" id="{049E31AF-71FE-5F41-9778-DB2ADF59FC9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16042514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lgn="l">
              <a:defRPr/>
            </a:lvl1pPr>
          </a:lstStyle>
          <a:p>
            <a:r>
              <a:rPr lang="en-US" dirty="0"/>
              <a:t>Click to edit Master title style</a:t>
            </a:r>
            <a:endParaRPr lang="es-CR" dirty="0"/>
          </a:p>
        </p:txBody>
      </p:sp>
      <p:sp>
        <p:nvSpPr>
          <p:cNvPr id="3" name="Marcador de contenido 2"/>
          <p:cNvSpPr>
            <a:spLocks noGrp="1"/>
          </p:cNvSpPr>
          <p:nvPr>
            <p:ph idx="1"/>
          </p:nvPr>
        </p:nvSpPr>
        <p:spPr>
          <a:xfrm>
            <a:off x="838200" y="1767839"/>
            <a:ext cx="10515600" cy="4371703"/>
          </a:xfrm>
        </p:spPr>
        <p:txBody>
          <a:bodyPr/>
          <a:lstStyle>
            <a:lvl1pPr>
              <a:defRPr sz="22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CR" dirty="0"/>
          </a:p>
        </p:txBody>
      </p:sp>
      <p:sp>
        <p:nvSpPr>
          <p:cNvPr id="6" name="Marcador de número de diapositiva 5"/>
          <p:cNvSpPr>
            <a:spLocks noGrp="1"/>
          </p:cNvSpPr>
          <p:nvPr>
            <p:ph type="sldNum" sz="quarter" idx="12"/>
          </p:nvPr>
        </p:nvSpPr>
        <p:spPr/>
        <p:txBody>
          <a:bodyPr/>
          <a:lstStyle/>
          <a:p>
            <a:fld id="{D449CEA4-6EDE-4185-92E6-C62142D18724}" type="slidenum">
              <a:rPr lang="es-CR" smtClean="0"/>
              <a:t>‹#›</a:t>
            </a:fld>
            <a:endParaRPr lang="es-CR"/>
          </a:p>
        </p:txBody>
      </p:sp>
      <p:sp>
        <p:nvSpPr>
          <p:cNvPr id="9" name="Marcador de contenido 2"/>
          <p:cNvSpPr>
            <a:spLocks noGrp="1"/>
          </p:cNvSpPr>
          <p:nvPr>
            <p:ph idx="13"/>
          </p:nvPr>
        </p:nvSpPr>
        <p:spPr>
          <a:xfrm>
            <a:off x="838201" y="1129264"/>
            <a:ext cx="10515600" cy="583999"/>
          </a:xfrm>
        </p:spPr>
        <p:txBody>
          <a:bodyPr anchor="ctr"/>
          <a:lstStyle>
            <a:lvl1pPr marL="0" indent="0" algn="l">
              <a:buNone/>
              <a:defRPr sz="2200">
                <a:solidFill>
                  <a:schemeClr val="bg1">
                    <a:lumMod val="50000"/>
                  </a:schemeClr>
                </a:solidFill>
              </a:defRPr>
            </a:lvl1pPr>
            <a:lvl2pPr>
              <a:defRPr sz="1800"/>
            </a:lvl2pPr>
            <a:lvl3pPr>
              <a:defRPr sz="1600"/>
            </a:lvl3pPr>
            <a:lvl4pPr>
              <a:defRPr sz="1400"/>
            </a:lvl4pPr>
            <a:lvl5pPr>
              <a:defRPr sz="1400"/>
            </a:lvl5pPr>
          </a:lstStyle>
          <a:p>
            <a:pPr lvl="0"/>
            <a:r>
              <a:rPr lang="en-US" dirty="0"/>
              <a:t>Click to edit Master text styles</a:t>
            </a:r>
          </a:p>
        </p:txBody>
      </p:sp>
      <p:pic>
        <p:nvPicPr>
          <p:cNvPr id="8" name="Picture 1" descr="lead-color-horiz.png">
            <a:extLst>
              <a:ext uri="{FF2B5EF4-FFF2-40B4-BE49-F238E27FC236}">
                <a16:creationId xmlns:a16="http://schemas.microsoft.com/office/drawing/2014/main" id="{4BF992E8-4446-6F44-8022-8769A235BFE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1513109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ncabezado de sección">
    <p:bg>
      <p:bgPr>
        <a:solidFill>
          <a:srgbClr val="FD8E01"/>
        </a:solidFill>
        <a:effectLst/>
      </p:bgPr>
    </p:bg>
    <p:spTree>
      <p:nvGrpSpPr>
        <p:cNvPr id="1" name=""/>
        <p:cNvGrpSpPr/>
        <p:nvPr/>
      </p:nvGrpSpPr>
      <p:grpSpPr>
        <a:xfrm>
          <a:off x="0" y="0"/>
          <a:ext cx="0" cy="0"/>
          <a:chOff x="0" y="0"/>
          <a:chExt cx="0" cy="0"/>
        </a:xfrm>
      </p:grpSpPr>
      <p:sp>
        <p:nvSpPr>
          <p:cNvPr id="6" name="Marcador de número de diapositiva 5"/>
          <p:cNvSpPr>
            <a:spLocks noGrp="1"/>
          </p:cNvSpPr>
          <p:nvPr>
            <p:ph type="sldNum" sz="quarter" idx="12"/>
          </p:nvPr>
        </p:nvSpPr>
        <p:spPr/>
        <p:txBody>
          <a:bodyPr/>
          <a:lstStyle>
            <a:lvl1pPr>
              <a:defRPr>
                <a:solidFill>
                  <a:schemeClr val="bg1"/>
                </a:solidFill>
              </a:defRPr>
            </a:lvl1pPr>
          </a:lstStyle>
          <a:p>
            <a:fld id="{D449CEA4-6EDE-4185-92E6-C62142D18724}" type="slidenum">
              <a:rPr lang="es-CR" smtClean="0"/>
              <a:pPr/>
              <a:t>‹#›</a:t>
            </a:fld>
            <a:endParaRPr lang="es-CR"/>
          </a:p>
        </p:txBody>
      </p:sp>
      <p:pic>
        <p:nvPicPr>
          <p:cNvPr id="7" name="Picture 2" descr="patro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5498"/>
            <a:ext cx="6096001" cy="6873982"/>
          </a:xfrm>
          <a:prstGeom prst="rect">
            <a:avLst/>
          </a:prstGeom>
        </p:spPr>
      </p:pic>
      <p:sp>
        <p:nvSpPr>
          <p:cNvPr id="11" name="Marcador de contenido 2"/>
          <p:cNvSpPr>
            <a:spLocks noGrp="1"/>
          </p:cNvSpPr>
          <p:nvPr>
            <p:ph idx="1"/>
          </p:nvPr>
        </p:nvSpPr>
        <p:spPr>
          <a:xfrm>
            <a:off x="6667500" y="1105597"/>
            <a:ext cx="5277757" cy="4802389"/>
          </a:xfrm>
        </p:spPr>
        <p:txBody>
          <a:bodyPr lIns="0" tIns="0" rIns="0" bIns="0">
            <a:normAutofit/>
          </a:bodyPr>
          <a:lstStyle>
            <a:lvl1pPr marL="363538" indent="-363538" algn="l">
              <a:buClr>
                <a:schemeClr val="bg1"/>
              </a:buClr>
              <a:buFont typeface="+mj-lt"/>
              <a:buAutoNum type="arabicPeriod"/>
              <a:defRPr sz="2800">
                <a:solidFill>
                  <a:schemeClr val="bg1"/>
                </a:solidFill>
              </a:defRPr>
            </a:lvl1pPr>
            <a:lvl2pPr marL="914400" indent="-377825" algn="l">
              <a:buClr>
                <a:schemeClr val="bg1"/>
              </a:buClr>
              <a:buSzPct val="98000"/>
              <a:buFont typeface="+mj-lt"/>
              <a:buAutoNum type="alphaLcPeriod"/>
              <a:defRPr sz="2400">
                <a:solidFill>
                  <a:schemeClr val="bg1"/>
                </a:solidFill>
              </a:defRPr>
            </a:lvl2pPr>
            <a:lvl3pPr marL="914400" indent="0" algn="l">
              <a:buFont typeface="+mj-lt"/>
              <a:buNone/>
              <a:defRPr sz="3200">
                <a:solidFill>
                  <a:schemeClr val="bg1"/>
                </a:solidFill>
              </a:defRPr>
            </a:lvl3pPr>
            <a:lvl4pPr marL="1714500" indent="-342900" algn="l">
              <a:buFont typeface="+mj-lt"/>
              <a:buAutoNum type="arabicPeriod"/>
              <a:defRPr sz="3200">
                <a:solidFill>
                  <a:schemeClr val="bg1"/>
                </a:solidFill>
              </a:defRPr>
            </a:lvl4pPr>
            <a:lvl5pPr marL="2171700" indent="-342900" algn="l">
              <a:buFont typeface="+mj-lt"/>
              <a:buAutoNum type="arabicPeriod"/>
              <a:defRPr sz="3200">
                <a:solidFill>
                  <a:schemeClr val="bg1"/>
                </a:solidFill>
              </a:defRPr>
            </a:lvl5pPr>
          </a:lstStyle>
          <a:p>
            <a:pPr lvl="0"/>
            <a:r>
              <a:rPr lang="en-US" dirty="0"/>
              <a:t>Click to edit Master text styles</a:t>
            </a:r>
          </a:p>
          <a:p>
            <a:pPr lvl="1"/>
            <a:r>
              <a:rPr lang="en-US" dirty="0"/>
              <a:t>Second level</a:t>
            </a:r>
          </a:p>
          <a:p>
            <a:pPr lvl="1"/>
            <a:r>
              <a:rPr lang="en-US" dirty="0"/>
              <a:t>Second level</a:t>
            </a:r>
          </a:p>
        </p:txBody>
      </p:sp>
      <p:sp>
        <p:nvSpPr>
          <p:cNvPr id="8" name="Shape 4"/>
          <p:cNvSpPr/>
          <p:nvPr userDrawn="1"/>
        </p:nvSpPr>
        <p:spPr>
          <a:xfrm>
            <a:off x="9601295" y="6621255"/>
            <a:ext cx="1800879" cy="184666"/>
          </a:xfrm>
          <a:prstGeom prst="rect">
            <a:avLst/>
          </a:prstGeom>
          <a:solidFill>
            <a:srgbClr val="FD8E00"/>
          </a:solidFill>
          <a:ln w="12700">
            <a:miter lim="400000"/>
          </a:ln>
          <a:extLst>
            <a:ext uri="{C572A759-6A51-4108-AA02-DFA0A04FC94B}">
              <ma14:wrappingTextBoxFlag xmlns="" xmlns:ma14="http://schemas.microsoft.com/office/mac/drawingml/2011/main" val="1"/>
            </a:ext>
          </a:extLst>
        </p:spPr>
        <p:txBody>
          <a:bodyPr wrap="square" lIns="0" tIns="0" rIns="0" bIns="0" anchor="ctr">
            <a:spAutoFit/>
          </a:bodyPr>
          <a:lstStyle>
            <a:lvl1pPr algn="ctr">
              <a:defRPr sz="2100">
                <a:solidFill>
                  <a:srgbClr val="4D4D4D"/>
                </a:solidFill>
                <a:latin typeface="+mn-lt"/>
                <a:ea typeface="+mn-ea"/>
                <a:cs typeface="+mn-cs"/>
                <a:sym typeface="Helvetica"/>
              </a:defRPr>
            </a:lvl1pPr>
          </a:lstStyle>
          <a:p>
            <a:pPr lvl="0">
              <a:defRPr sz="1800">
                <a:solidFill>
                  <a:srgbClr val="000000"/>
                </a:solidFill>
              </a:defRPr>
            </a:pPr>
            <a:endParaRPr lang="es-CR" sz="1200" noProof="0" dirty="0">
              <a:solidFill>
                <a:srgbClr val="4D4D4D"/>
              </a:solidFill>
            </a:endParaRPr>
          </a:p>
        </p:txBody>
      </p:sp>
      <p:pic>
        <p:nvPicPr>
          <p:cNvPr id="10" name="pasted-image.pdf">
            <a:extLst>
              <a:ext uri="{FF2B5EF4-FFF2-40B4-BE49-F238E27FC236}">
                <a16:creationId xmlns:a16="http://schemas.microsoft.com/office/drawing/2014/main" id="{E108A0D0-4956-C245-83E4-E1C229E1DC6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206497" y="5752403"/>
            <a:ext cx="738760" cy="934230"/>
          </a:xfrm>
          <a:prstGeom prst="rect">
            <a:avLst/>
          </a:prstGeom>
          <a:ln w="12700">
            <a:miter lim="400000"/>
          </a:ln>
        </p:spPr>
      </p:pic>
    </p:spTree>
    <p:extLst>
      <p:ext uri="{BB962C8B-B14F-4D97-AF65-F5344CB8AC3E}">
        <p14:creationId xmlns:p14="http://schemas.microsoft.com/office/powerpoint/2010/main" val="3005254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a:t>Click to edit Master title style</a:t>
            </a:r>
            <a:endParaRPr lang="es-CR" dirty="0"/>
          </a:p>
        </p:txBody>
      </p:sp>
      <p:sp>
        <p:nvSpPr>
          <p:cNvPr id="3" name="Marcador de contenido 2"/>
          <p:cNvSpPr>
            <a:spLocks noGrp="1"/>
          </p:cNvSpPr>
          <p:nvPr>
            <p:ph sz="half" idx="1"/>
          </p:nvPr>
        </p:nvSpPr>
        <p:spPr>
          <a:xfrm>
            <a:off x="838200" y="1295400"/>
            <a:ext cx="5181600" cy="4881563"/>
          </a:xfrm>
        </p:spPr>
        <p:txBody>
          <a:bodyPr/>
          <a:lstStyle>
            <a:lvl1pPr>
              <a:defRPr sz="2400"/>
            </a:lvl1pPr>
            <a:lvl2pPr>
              <a:defRPr sz="22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R" dirty="0"/>
          </a:p>
        </p:txBody>
      </p:sp>
      <p:sp>
        <p:nvSpPr>
          <p:cNvPr id="4" name="Marcador de contenido 3"/>
          <p:cNvSpPr>
            <a:spLocks noGrp="1"/>
          </p:cNvSpPr>
          <p:nvPr>
            <p:ph sz="half" idx="2"/>
          </p:nvPr>
        </p:nvSpPr>
        <p:spPr>
          <a:xfrm>
            <a:off x="6172200" y="1295400"/>
            <a:ext cx="5181600" cy="4881563"/>
          </a:xfrm>
        </p:spPr>
        <p:txBody>
          <a:bodyPr/>
          <a:lstStyle>
            <a:lvl1pPr>
              <a:defRPr sz="2400"/>
            </a:lvl1pPr>
            <a:lvl2pPr>
              <a:defRPr sz="22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R" dirty="0"/>
          </a:p>
        </p:txBody>
      </p:sp>
      <p:sp>
        <p:nvSpPr>
          <p:cNvPr id="7" name="Marcador de número de diapositiva 6"/>
          <p:cNvSpPr>
            <a:spLocks noGrp="1"/>
          </p:cNvSpPr>
          <p:nvPr>
            <p:ph type="sldNum" sz="quarter" idx="12"/>
          </p:nvPr>
        </p:nvSpPr>
        <p:spPr/>
        <p:txBody>
          <a:bodyPr/>
          <a:lstStyle/>
          <a:p>
            <a:fld id="{D449CEA4-6EDE-4185-92E6-C62142D18724}" type="slidenum">
              <a:rPr lang="es-CR" smtClean="0"/>
              <a:t>‹#›</a:t>
            </a:fld>
            <a:endParaRPr lang="es-CR"/>
          </a:p>
        </p:txBody>
      </p:sp>
      <p:pic>
        <p:nvPicPr>
          <p:cNvPr id="8" name="Picture 1" descr="lead-color-horiz.png">
            <a:extLst>
              <a:ext uri="{FF2B5EF4-FFF2-40B4-BE49-F238E27FC236}">
                <a16:creationId xmlns:a16="http://schemas.microsoft.com/office/drawing/2014/main" id="{1A53A2FB-34EB-BD40-928F-8AD678606A7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2514430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839788" y="1185864"/>
            <a:ext cx="5157787" cy="823912"/>
          </a:xfrm>
          <a:solidFill>
            <a:schemeClr val="bg1">
              <a:lumMod val="95000"/>
            </a:schemeClr>
          </a:solidFill>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Marcador de contenido 3"/>
          <p:cNvSpPr>
            <a:spLocks noGrp="1"/>
          </p:cNvSpPr>
          <p:nvPr>
            <p:ph sz="half" idx="2"/>
          </p:nvPr>
        </p:nvSpPr>
        <p:spPr>
          <a:xfrm>
            <a:off x="839788" y="2035418"/>
            <a:ext cx="5157787" cy="4154245"/>
          </a:xfrm>
        </p:spPr>
        <p:txBody>
          <a:bodyPr/>
          <a:lstStyle>
            <a:lvl1pPr>
              <a:defRPr sz="2000"/>
            </a:lvl1pPr>
            <a:lvl2pPr>
              <a:defRPr sz="18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CR" dirty="0"/>
          </a:p>
        </p:txBody>
      </p:sp>
      <p:sp>
        <p:nvSpPr>
          <p:cNvPr id="5" name="Marcador de texto 4"/>
          <p:cNvSpPr>
            <a:spLocks noGrp="1"/>
          </p:cNvSpPr>
          <p:nvPr>
            <p:ph type="body" sz="quarter" idx="3"/>
          </p:nvPr>
        </p:nvSpPr>
        <p:spPr>
          <a:xfrm>
            <a:off x="6172200" y="1185864"/>
            <a:ext cx="5183188" cy="823912"/>
          </a:xfrm>
          <a:solidFill>
            <a:srgbClr val="FD8E00"/>
          </a:solidFill>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Marcador de contenido 5"/>
          <p:cNvSpPr>
            <a:spLocks noGrp="1"/>
          </p:cNvSpPr>
          <p:nvPr>
            <p:ph sz="quarter" idx="4"/>
          </p:nvPr>
        </p:nvSpPr>
        <p:spPr>
          <a:xfrm>
            <a:off x="6172200" y="2035418"/>
            <a:ext cx="5183188" cy="4154245"/>
          </a:xfrm>
        </p:spPr>
        <p:txBody>
          <a:bodyPr/>
          <a:lstStyle>
            <a:lvl1pPr>
              <a:defRPr sz="2000"/>
            </a:lvl1pPr>
            <a:lvl2pPr>
              <a:defRPr sz="18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CR" dirty="0"/>
          </a:p>
        </p:txBody>
      </p:sp>
      <p:sp>
        <p:nvSpPr>
          <p:cNvPr id="9" name="Marcador de número de diapositiva 8"/>
          <p:cNvSpPr>
            <a:spLocks noGrp="1"/>
          </p:cNvSpPr>
          <p:nvPr>
            <p:ph type="sldNum" sz="quarter" idx="12"/>
          </p:nvPr>
        </p:nvSpPr>
        <p:spPr/>
        <p:txBody>
          <a:bodyPr/>
          <a:lstStyle/>
          <a:p>
            <a:fld id="{D449CEA4-6EDE-4185-92E6-C62142D18724}" type="slidenum">
              <a:rPr lang="es-CR" smtClean="0"/>
              <a:t>‹#›</a:t>
            </a:fld>
            <a:endParaRPr lang="es-CR"/>
          </a:p>
        </p:txBody>
      </p:sp>
      <p:sp>
        <p:nvSpPr>
          <p:cNvPr id="10" name="Título 1"/>
          <p:cNvSpPr>
            <a:spLocks noGrp="1"/>
          </p:cNvSpPr>
          <p:nvPr>
            <p:ph type="title"/>
          </p:nvPr>
        </p:nvSpPr>
        <p:spPr>
          <a:xfrm>
            <a:off x="838200" y="365125"/>
            <a:ext cx="10515600" cy="673261"/>
          </a:xfrm>
        </p:spPr>
        <p:txBody>
          <a:bodyPr/>
          <a:lstStyle/>
          <a:p>
            <a:r>
              <a:rPr lang="en-US" dirty="0"/>
              <a:t>Click to edit Master title style</a:t>
            </a:r>
            <a:endParaRPr lang="es-CR" dirty="0"/>
          </a:p>
        </p:txBody>
      </p:sp>
      <p:pic>
        <p:nvPicPr>
          <p:cNvPr id="11" name="Picture 1" descr="lead-color-horiz.png">
            <a:extLst>
              <a:ext uri="{FF2B5EF4-FFF2-40B4-BE49-F238E27FC236}">
                <a16:creationId xmlns:a16="http://schemas.microsoft.com/office/drawing/2014/main" id="{4BCB1E03-4D38-FD4C-B9E6-B18E6ADDF76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31629171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a:t>Click to edit Master title style</a:t>
            </a:r>
            <a:endParaRPr lang="es-CR"/>
          </a:p>
        </p:txBody>
      </p:sp>
      <p:sp>
        <p:nvSpPr>
          <p:cNvPr id="5" name="Marcador de número de diapositiva 4"/>
          <p:cNvSpPr>
            <a:spLocks noGrp="1"/>
          </p:cNvSpPr>
          <p:nvPr>
            <p:ph type="sldNum" sz="quarter" idx="12"/>
          </p:nvPr>
        </p:nvSpPr>
        <p:spPr/>
        <p:txBody>
          <a:bodyPr/>
          <a:lstStyle/>
          <a:p>
            <a:fld id="{D449CEA4-6EDE-4185-92E6-C62142D18724}" type="slidenum">
              <a:rPr lang="es-CR" smtClean="0"/>
              <a:t>‹#›</a:t>
            </a:fld>
            <a:endParaRPr lang="es-CR"/>
          </a:p>
        </p:txBody>
      </p:sp>
      <p:pic>
        <p:nvPicPr>
          <p:cNvPr id="6" name="Picture 1" descr="lead-color-horiz.png">
            <a:extLst>
              <a:ext uri="{FF2B5EF4-FFF2-40B4-BE49-F238E27FC236}">
                <a16:creationId xmlns:a16="http://schemas.microsoft.com/office/drawing/2014/main" id="{E4FD1DDF-1590-0F4E-BD9A-09EA2BF25C9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29063768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solidFill>
          <a:srgbClr val="FD8E0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solidFill>
                  <a:schemeClr val="bg1"/>
                </a:solidFill>
              </a:defRPr>
            </a:lvl1pPr>
          </a:lstStyle>
          <a:p>
            <a:r>
              <a:rPr lang="en-US"/>
              <a:t>Click to edit Master title style</a:t>
            </a:r>
            <a:endParaRPr lang="es-CR" dirty="0"/>
          </a:p>
        </p:txBody>
      </p:sp>
      <p:sp>
        <p:nvSpPr>
          <p:cNvPr id="4" name="Marcador de número de diapositiva 3"/>
          <p:cNvSpPr>
            <a:spLocks noGrp="1"/>
          </p:cNvSpPr>
          <p:nvPr>
            <p:ph type="sldNum" sz="quarter" idx="11"/>
          </p:nvPr>
        </p:nvSpPr>
        <p:spPr/>
        <p:txBody>
          <a:bodyPr/>
          <a:lstStyle>
            <a:lvl1pPr>
              <a:defRPr>
                <a:solidFill>
                  <a:schemeClr val="bg1"/>
                </a:solidFill>
              </a:defRPr>
            </a:lvl1pPr>
          </a:lstStyle>
          <a:p>
            <a:r>
              <a:rPr lang="es-CR"/>
              <a:t>/</a:t>
            </a:r>
            <a:fld id="{D449CEA4-6EDE-4185-92E6-C62142D18724}" type="slidenum">
              <a:rPr lang="es-CR" smtClean="0"/>
              <a:pPr/>
              <a:t>‹#›</a:t>
            </a:fld>
            <a:endParaRPr lang="es-CR" dirty="0"/>
          </a:p>
        </p:txBody>
      </p:sp>
      <p:pic>
        <p:nvPicPr>
          <p:cNvPr id="6" name="pasted-image.pdf"/>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29903" y="128457"/>
            <a:ext cx="738760" cy="934230"/>
          </a:xfrm>
          <a:prstGeom prst="rect">
            <a:avLst/>
          </a:prstGeom>
          <a:ln w="12700">
            <a:miter lim="400000"/>
          </a:ln>
        </p:spPr>
      </p:pic>
    </p:spTree>
    <p:extLst>
      <p:ext uri="{BB962C8B-B14F-4D97-AF65-F5344CB8AC3E}">
        <p14:creationId xmlns:p14="http://schemas.microsoft.com/office/powerpoint/2010/main" val="3511945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CR"/>
          </a:p>
        </p:txBody>
      </p:sp>
      <p:sp>
        <p:nvSpPr>
          <p:cNvPr id="3" name="Marcador de contenido 2"/>
          <p:cNvSpPr>
            <a:spLocks noGrp="1"/>
          </p:cNvSpPr>
          <p:nvPr>
            <p:ph idx="1"/>
          </p:nvPr>
        </p:nvSpPr>
        <p:spPr>
          <a:xfrm>
            <a:off x="5183188" y="457201"/>
            <a:ext cx="6172200" cy="5659984"/>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endParaRPr lang="en-US" dirty="0"/>
          </a:p>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CR" dirty="0"/>
          </a:p>
        </p:txBody>
      </p:sp>
      <p:sp>
        <p:nvSpPr>
          <p:cNvPr id="7" name="Marcador de número de diapositiva 6"/>
          <p:cNvSpPr>
            <a:spLocks noGrp="1"/>
          </p:cNvSpPr>
          <p:nvPr>
            <p:ph type="sldNum" sz="quarter" idx="12"/>
          </p:nvPr>
        </p:nvSpPr>
        <p:spPr/>
        <p:txBody>
          <a:bodyPr/>
          <a:lstStyle/>
          <a:p>
            <a:fld id="{D449CEA4-6EDE-4185-92E6-C62142D18724}" type="slidenum">
              <a:rPr lang="es-CR" smtClean="0"/>
              <a:t>‹#›</a:t>
            </a:fld>
            <a:endParaRPr lang="es-CR"/>
          </a:p>
        </p:txBody>
      </p:sp>
      <p:sp>
        <p:nvSpPr>
          <p:cNvPr id="8" name="Marcador de texto 3">
            <a:extLst>
              <a:ext uri="{FF2B5EF4-FFF2-40B4-BE49-F238E27FC236}">
                <a16:creationId xmlns:a16="http://schemas.microsoft.com/office/drawing/2014/main" id="{4BA96AA6-9398-B345-B9E4-002AA91FBB79}"/>
              </a:ext>
            </a:extLst>
          </p:cNvPr>
          <p:cNvSpPr>
            <a:spLocks noGrp="1"/>
          </p:cNvSpPr>
          <p:nvPr>
            <p:ph type="body" sz="half" idx="2"/>
          </p:nvPr>
        </p:nvSpPr>
        <p:spPr>
          <a:xfrm>
            <a:off x="839788" y="2273992"/>
            <a:ext cx="3932237" cy="384319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icture 1" descr="lead-color-horiz.png">
            <a:extLst>
              <a:ext uri="{FF2B5EF4-FFF2-40B4-BE49-F238E27FC236}">
                <a16:creationId xmlns:a16="http://schemas.microsoft.com/office/drawing/2014/main" id="{DAD5C568-33AD-3546-9599-EFBBDDD9360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29213" y="6301022"/>
            <a:ext cx="2050948" cy="268977"/>
          </a:xfrm>
          <a:prstGeom prst="rect">
            <a:avLst/>
          </a:prstGeom>
        </p:spPr>
      </p:pic>
    </p:spTree>
    <p:extLst>
      <p:ext uri="{BB962C8B-B14F-4D97-AF65-F5344CB8AC3E}">
        <p14:creationId xmlns:p14="http://schemas.microsoft.com/office/powerpoint/2010/main" val="15042493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673261"/>
          </a:xfrm>
          <a:prstGeom prst="rect">
            <a:avLst/>
          </a:prstGeom>
          <a:ln w="12700">
            <a:miter lim="400000"/>
          </a:ln>
        </p:spPr>
        <p:txBody>
          <a:bodyPr lIns="71437" tIns="71437" rIns="71437" bIns="71437" anchor="ctr"/>
          <a:lstStyle/>
          <a:p>
            <a:pPr lvl="0" algn="ctr"/>
            <a:r>
              <a:rPr lang="es-ES" dirty="0"/>
              <a:t>Haga clic para modificar el estilo de título</a:t>
            </a:r>
            <a:endParaRPr lang="es-CR" dirty="0"/>
          </a:p>
        </p:txBody>
      </p:sp>
      <p:sp>
        <p:nvSpPr>
          <p:cNvPr id="3" name="Marcador de texto 2"/>
          <p:cNvSpPr>
            <a:spLocks noGrp="1"/>
          </p:cNvSpPr>
          <p:nvPr>
            <p:ph type="body" idx="1"/>
          </p:nvPr>
        </p:nvSpPr>
        <p:spPr>
          <a:xfrm>
            <a:off x="838200" y="1105597"/>
            <a:ext cx="10515600" cy="4802389"/>
          </a:xfrm>
          <a:prstGeom prst="rect">
            <a:avLst/>
          </a:prstGeom>
        </p:spPr>
        <p:txBody>
          <a:bodyPr vert="horz" lIns="91440" tIns="45720" rIns="91440" bIns="45720" rtlCol="0">
            <a:normAutofit/>
          </a:body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R" dirty="0"/>
          </a:p>
        </p:txBody>
      </p:sp>
      <p:sp>
        <p:nvSpPr>
          <p:cNvPr id="6" name="Marcador de número de diapositiva 5"/>
          <p:cNvSpPr>
            <a:spLocks noGrp="1"/>
          </p:cNvSpPr>
          <p:nvPr>
            <p:ph type="sldNum" sz="quarter" idx="4"/>
          </p:nvPr>
        </p:nvSpPr>
        <p:spPr>
          <a:xfrm>
            <a:off x="11353800" y="6410455"/>
            <a:ext cx="690966" cy="319088"/>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s-CR" dirty="0"/>
              <a:t>/</a:t>
            </a:r>
            <a:fld id="{D449CEA4-6EDE-4185-92E6-C62142D18724}" type="slidenum">
              <a:rPr lang="es-CR" smtClean="0"/>
              <a:pPr/>
              <a:t>‹#›</a:t>
            </a:fld>
            <a:endParaRPr lang="es-CR" dirty="0"/>
          </a:p>
        </p:txBody>
      </p:sp>
    </p:spTree>
    <p:extLst>
      <p:ext uri="{BB962C8B-B14F-4D97-AF65-F5344CB8AC3E}">
        <p14:creationId xmlns:p14="http://schemas.microsoft.com/office/powerpoint/2010/main" val="26159116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1" r:id="rId4"/>
    <p:sldLayoutId id="2147483652" r:id="rId5"/>
    <p:sldLayoutId id="2147483653" r:id="rId6"/>
    <p:sldLayoutId id="2147483654" r:id="rId7"/>
    <p:sldLayoutId id="2147483661" r:id="rId8"/>
    <p:sldLayoutId id="2147483656" r:id="rId9"/>
    <p:sldLayoutId id="2147483657" r:id="rId10"/>
  </p:sldLayoutIdLst>
  <p:txStyles>
    <p:titleStyle>
      <a:lvl1pPr algn="l" defTabSz="914400" rtl="0" eaLnBrk="1" latinLnBrk="0" hangingPunct="1">
        <a:lnSpc>
          <a:spcPct val="90000"/>
        </a:lnSpc>
        <a:spcBef>
          <a:spcPct val="0"/>
        </a:spcBef>
        <a:buNone/>
        <a:defRPr lang="es-CR" sz="3600" kern="1200">
          <a:solidFill>
            <a:srgbClr val="FD8E00"/>
          </a:solidFill>
          <a:latin typeface="Helvetica" panose="020B0604020202020204" pitchFamily="34" charset="0"/>
          <a:ea typeface="+mn-ea"/>
          <a:cs typeface="Helvetica" panose="020B0604020202020204" pitchFamily="34" charset="0"/>
          <a:sym typeface="Helvetica"/>
        </a:defRPr>
      </a:lvl1pPr>
    </p:titleStyle>
    <p:bodyStyle>
      <a:lvl1pPr marL="228600" indent="-228600" algn="l" defTabSz="914400" rtl="0" eaLnBrk="1" latinLnBrk="0" hangingPunct="1">
        <a:lnSpc>
          <a:spcPct val="90000"/>
        </a:lnSpc>
        <a:spcBef>
          <a:spcPts val="1000"/>
        </a:spcBef>
        <a:buClr>
          <a:srgbClr val="FD8E00"/>
        </a:buClr>
        <a:buFont typeface="Arial" panose="020B0604020202020204" pitchFamily="34" charset="0"/>
        <a:buChar char="•"/>
        <a:defRPr sz="2800" kern="1200">
          <a:solidFill>
            <a:schemeClr val="tx1"/>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Clr>
          <a:schemeClr val="bg1">
            <a:lumMod val="50000"/>
          </a:schemeClr>
        </a:buClr>
        <a:buFont typeface="Arial" panose="020B0604020202020204" pitchFamily="34" charset="0"/>
        <a:buChar char="•"/>
        <a:defRPr sz="2400" kern="1200">
          <a:solidFill>
            <a:schemeClr val="tx1"/>
          </a:solidFill>
          <a:latin typeface="Helvetica" panose="020B0604020202020204" pitchFamily="34" charset="0"/>
          <a:ea typeface="+mn-ea"/>
          <a:cs typeface="Helvetica" panose="020B0604020202020204" pitchFamily="34" charset="0"/>
        </a:defRPr>
      </a:lvl2pPr>
      <a:lvl3pPr marL="1371600" indent="-457200" algn="l" defTabSz="914400" rtl="0" eaLnBrk="1" latinLnBrk="0" hangingPunct="1">
        <a:lnSpc>
          <a:spcPct val="90000"/>
        </a:lnSpc>
        <a:spcBef>
          <a:spcPts val="500"/>
        </a:spcBef>
        <a:buClr>
          <a:srgbClr val="FD8E00"/>
        </a:buClr>
        <a:buFont typeface="Arial" panose="020B0604020202020204" pitchFamily="34" charset="0"/>
        <a:buChar char="•"/>
        <a:defRPr sz="2000" kern="1200">
          <a:solidFill>
            <a:schemeClr val="tx1"/>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Clr>
          <a:srgbClr val="FFC000"/>
        </a:buClr>
        <a:buFont typeface="Arial" panose="020B0604020202020204" pitchFamily="34" charset="0"/>
        <a:buChar char="•"/>
        <a:defRPr sz="1800" kern="1200">
          <a:solidFill>
            <a:schemeClr val="tx1"/>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Clr>
          <a:srgbClr val="FFC000"/>
        </a:buClr>
        <a:buFont typeface="Arial" panose="020B0604020202020204" pitchFamily="34" charset="0"/>
        <a:buChar char="•"/>
        <a:defRPr sz="18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kleinerperkins.com/perspectives/internet-trends-report-2018/"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youtube.com/watch?v=-OiaE6l8ysg&amp;t=131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economipedia.com/historia/cuarta-revolucion-industrial.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4B8E1-BF56-394E-B71B-69BFC2DC8F6A}"/>
              </a:ext>
            </a:extLst>
          </p:cNvPr>
          <p:cNvSpPr>
            <a:spLocks noGrp="1"/>
          </p:cNvSpPr>
          <p:nvPr>
            <p:ph type="ctrTitle"/>
          </p:nvPr>
        </p:nvSpPr>
        <p:spPr>
          <a:xfrm>
            <a:off x="5233416" y="1710954"/>
            <a:ext cx="6362700" cy="1438276"/>
          </a:xfrm>
        </p:spPr>
        <p:txBody>
          <a:bodyPr/>
          <a:lstStyle/>
          <a:p>
            <a:r>
              <a:rPr lang="es-ES_tradnl" dirty="0"/>
              <a:t>Introducción a la Administración de Negocios</a:t>
            </a:r>
          </a:p>
        </p:txBody>
      </p:sp>
      <p:sp>
        <p:nvSpPr>
          <p:cNvPr id="3" name="Subtitle 2">
            <a:extLst>
              <a:ext uri="{FF2B5EF4-FFF2-40B4-BE49-F238E27FC236}">
                <a16:creationId xmlns:a16="http://schemas.microsoft.com/office/drawing/2014/main" id="{2FE673B9-FE1D-754A-B6E1-B3488DE438EC}"/>
              </a:ext>
            </a:extLst>
          </p:cNvPr>
          <p:cNvSpPr>
            <a:spLocks noGrp="1"/>
          </p:cNvSpPr>
          <p:nvPr>
            <p:ph type="subTitle" idx="1"/>
          </p:nvPr>
        </p:nvSpPr>
        <p:spPr>
          <a:xfrm>
            <a:off x="5233416" y="3562466"/>
            <a:ext cx="6362700" cy="2324626"/>
          </a:xfrm>
        </p:spPr>
        <p:txBody>
          <a:bodyPr>
            <a:normAutofit fontScale="92500" lnSpcReduction="20000"/>
          </a:bodyPr>
          <a:lstStyle/>
          <a:p>
            <a:r>
              <a:rPr lang="es-ES_tradnl" dirty="0"/>
              <a:t>Profesor: Armando González Herrero</a:t>
            </a:r>
          </a:p>
          <a:p>
            <a:r>
              <a:rPr lang="es-ES_tradnl" dirty="0"/>
              <a:t>I Cuatrimestre 2020: 15 de enero al 20 de abril</a:t>
            </a:r>
          </a:p>
          <a:p>
            <a:r>
              <a:rPr lang="es-ES_tradnl" dirty="0"/>
              <a:t>Curso presencial: lunes 6:00pm – 9:00pm</a:t>
            </a:r>
          </a:p>
          <a:p>
            <a:r>
              <a:rPr lang="es-ES_tradnl" dirty="0"/>
              <a:t>Aula #5</a:t>
            </a:r>
          </a:p>
          <a:p>
            <a:endParaRPr lang="es-ES_tradnl" dirty="0"/>
          </a:p>
          <a:p>
            <a:r>
              <a:rPr lang="es-ES_tradnl" b="1" dirty="0"/>
              <a:t>Sesión #6</a:t>
            </a:r>
          </a:p>
        </p:txBody>
      </p:sp>
    </p:spTree>
    <p:extLst>
      <p:ext uri="{BB962C8B-B14F-4D97-AF65-F5344CB8AC3E}">
        <p14:creationId xmlns:p14="http://schemas.microsoft.com/office/powerpoint/2010/main" val="40144277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80448-E5DB-7F4D-B276-4BEEFF8F8686}"/>
              </a:ext>
            </a:extLst>
          </p:cNvPr>
          <p:cNvSpPr>
            <a:spLocks noGrp="1"/>
          </p:cNvSpPr>
          <p:nvPr>
            <p:ph type="title"/>
          </p:nvPr>
        </p:nvSpPr>
        <p:spPr/>
        <p:txBody>
          <a:bodyPr/>
          <a:lstStyle/>
          <a:p>
            <a:r>
              <a:rPr lang="es-ES_tradnl" dirty="0"/>
              <a:t>Venture Capital</a:t>
            </a:r>
          </a:p>
        </p:txBody>
      </p:sp>
      <p:sp>
        <p:nvSpPr>
          <p:cNvPr id="3" name="Content Placeholder 2">
            <a:extLst>
              <a:ext uri="{FF2B5EF4-FFF2-40B4-BE49-F238E27FC236}">
                <a16:creationId xmlns:a16="http://schemas.microsoft.com/office/drawing/2014/main" id="{18D15081-ADF6-6941-BC5C-DF214939EC89}"/>
              </a:ext>
            </a:extLst>
          </p:cNvPr>
          <p:cNvSpPr>
            <a:spLocks noGrp="1"/>
          </p:cNvSpPr>
          <p:nvPr>
            <p:ph idx="1"/>
          </p:nvPr>
        </p:nvSpPr>
        <p:spPr/>
        <p:txBody>
          <a:bodyPr>
            <a:normAutofit/>
          </a:bodyPr>
          <a:lstStyle/>
          <a:p>
            <a:r>
              <a:rPr lang="es-ES_tradnl" sz="2000" dirty="0"/>
              <a:t>Muchas de estas tendencias abren paso a infinitas oportunidades de negocios nuevos.</a:t>
            </a:r>
          </a:p>
          <a:p>
            <a:r>
              <a:rPr lang="es-ES_tradnl" sz="2000" dirty="0"/>
              <a:t>Estos negocios pueden ser sumamente disruptivos para industrias existentes, y tienen un gran potencial de escalabilidad</a:t>
            </a:r>
          </a:p>
          <a:p>
            <a:pPr lvl="1"/>
            <a:r>
              <a:rPr lang="es-ES_tradnl" sz="1800" dirty="0"/>
              <a:t>Con grandes posibilidades, existen también grandes riesgos.</a:t>
            </a:r>
          </a:p>
          <a:p>
            <a:r>
              <a:rPr lang="es-ES_tradnl" sz="2000" dirty="0"/>
              <a:t>Existe entonces una industria de inversión, sumamente sofisticada, cuyo modelo de negocio es apoyar emprendedores y sus </a:t>
            </a:r>
            <a:r>
              <a:rPr lang="es-ES_tradnl" sz="2000" dirty="0" err="1"/>
              <a:t>startups</a:t>
            </a:r>
            <a:r>
              <a:rPr lang="es-ES_tradnl" sz="2000" dirty="0"/>
              <a:t> con inversiones de capital.</a:t>
            </a:r>
          </a:p>
          <a:p>
            <a:r>
              <a:rPr lang="es-ES_tradnl" sz="2000" dirty="0"/>
              <a:t>Los fondos provienen de instituciones (fondos de pensiones, fondos de universidades), o de individuos.</a:t>
            </a:r>
          </a:p>
          <a:p>
            <a:r>
              <a:rPr lang="es-ES_tradnl" sz="2000" dirty="0"/>
              <a:t>Estos se canalizan a un ”VC”: oficina que reúne a un grupo de expertos que selecciona, valora, decide si invierte, y luego apoya e impulsa los </a:t>
            </a:r>
            <a:r>
              <a:rPr lang="es-ES_tradnl" sz="2000" dirty="0" err="1"/>
              <a:t>startups</a:t>
            </a:r>
            <a:r>
              <a:rPr lang="es-ES_tradnl" sz="2000" dirty="0"/>
              <a:t> en su portafolio.</a:t>
            </a:r>
          </a:p>
          <a:p>
            <a:r>
              <a:rPr lang="es-ES_tradnl" sz="2000" dirty="0"/>
              <a:t>Algunos </a:t>
            </a:r>
            <a:r>
              <a:rPr lang="es-ES_tradnl" sz="2000" dirty="0" err="1"/>
              <a:t>VC’s</a:t>
            </a:r>
            <a:r>
              <a:rPr lang="es-ES_tradnl" sz="2000" dirty="0"/>
              <a:t> famosos incluyen </a:t>
            </a:r>
            <a:r>
              <a:rPr lang="es-ES_tradnl" sz="2000" dirty="0" err="1"/>
              <a:t>Kleiner</a:t>
            </a:r>
            <a:r>
              <a:rPr lang="es-ES_tradnl" sz="2000" dirty="0"/>
              <a:t> </a:t>
            </a:r>
            <a:r>
              <a:rPr lang="es-ES_tradnl" sz="2000" dirty="0" err="1"/>
              <a:t>Perkins</a:t>
            </a:r>
            <a:r>
              <a:rPr lang="es-ES_tradnl" sz="2000" dirty="0"/>
              <a:t>, Sequia Capital, </a:t>
            </a:r>
            <a:r>
              <a:rPr lang="es-ES_tradnl" sz="2000" dirty="0" err="1"/>
              <a:t>Andreezen-Horowitz</a:t>
            </a:r>
            <a:r>
              <a:rPr lang="es-ES_tradnl" sz="2000" dirty="0"/>
              <a:t>, etc. </a:t>
            </a:r>
          </a:p>
        </p:txBody>
      </p:sp>
    </p:spTree>
    <p:extLst>
      <p:ext uri="{BB962C8B-B14F-4D97-AF65-F5344CB8AC3E}">
        <p14:creationId xmlns:p14="http://schemas.microsoft.com/office/powerpoint/2010/main" val="1299283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CFEB6-CA0B-2440-92FE-B5C3E82EDDB8}"/>
              </a:ext>
            </a:extLst>
          </p:cNvPr>
          <p:cNvSpPr>
            <a:spLocks noGrp="1"/>
          </p:cNvSpPr>
          <p:nvPr>
            <p:ph type="title"/>
          </p:nvPr>
        </p:nvSpPr>
        <p:spPr/>
        <p:txBody>
          <a:bodyPr/>
          <a:lstStyle/>
          <a:p>
            <a:r>
              <a:rPr lang="es-ES_tradnl" dirty="0"/>
              <a:t>Internet </a:t>
            </a:r>
            <a:r>
              <a:rPr lang="es-ES_tradnl" dirty="0" err="1"/>
              <a:t>Trends</a:t>
            </a:r>
            <a:r>
              <a:rPr lang="es-ES_tradnl" dirty="0"/>
              <a:t> </a:t>
            </a:r>
            <a:r>
              <a:rPr lang="es-ES_tradnl" b="1" u="sng" dirty="0"/>
              <a:t>2018</a:t>
            </a:r>
          </a:p>
        </p:txBody>
      </p:sp>
      <p:sp>
        <p:nvSpPr>
          <p:cNvPr id="3" name="Content Placeholder 2">
            <a:extLst>
              <a:ext uri="{FF2B5EF4-FFF2-40B4-BE49-F238E27FC236}">
                <a16:creationId xmlns:a16="http://schemas.microsoft.com/office/drawing/2014/main" id="{A1214603-1BEE-654F-9625-7463E831A2DE}"/>
              </a:ext>
            </a:extLst>
          </p:cNvPr>
          <p:cNvSpPr>
            <a:spLocks noGrp="1"/>
          </p:cNvSpPr>
          <p:nvPr>
            <p:ph idx="1"/>
          </p:nvPr>
        </p:nvSpPr>
        <p:spPr/>
        <p:txBody>
          <a:bodyPr/>
          <a:lstStyle/>
          <a:p>
            <a:r>
              <a:rPr lang="es-ES" dirty="0"/>
              <a:t>Link: </a:t>
            </a:r>
            <a:r>
              <a:rPr lang="es-ES" dirty="0">
                <a:hlinkClick r:id="rId2"/>
              </a:rPr>
              <a:t>https://www.kleinerperkins.com/perspectives/internet-trends-report-2018/</a:t>
            </a:r>
            <a:endParaRPr lang="es-ES" dirty="0"/>
          </a:p>
          <a:p>
            <a:r>
              <a:rPr lang="es-ES" dirty="0"/>
              <a:t>Filminas más relevantes:</a:t>
            </a:r>
          </a:p>
          <a:p>
            <a:pPr lvl="1"/>
            <a:r>
              <a:rPr lang="es-ES" dirty="0" err="1"/>
              <a:t>Intro</a:t>
            </a:r>
            <a:r>
              <a:rPr lang="es-ES" dirty="0"/>
              <a:t>: </a:t>
            </a:r>
            <a:r>
              <a:rPr lang="es-ES" b="1" u="sng" dirty="0"/>
              <a:t>3</a:t>
            </a:r>
            <a:r>
              <a:rPr lang="es-ES" b="1" dirty="0"/>
              <a:t>,</a:t>
            </a:r>
            <a:r>
              <a:rPr lang="es-ES" dirty="0"/>
              <a:t> (6 a 12), 23, 26 </a:t>
            </a:r>
            <a:r>
              <a:rPr lang="es-ES" dirty="0">
                <a:sym typeface="Wingdings" pitchFamily="2" charset="2"/>
              </a:rPr>
              <a:t> </a:t>
            </a:r>
            <a:r>
              <a:rPr lang="es-ES" dirty="0">
                <a:highlight>
                  <a:srgbClr val="FFFF00"/>
                </a:highlight>
                <a:sym typeface="Wingdings" pitchFamily="2" charset="2"/>
              </a:rPr>
              <a:t>ENTENDER LA PARADOJA DE LA PRIVACIDAD</a:t>
            </a:r>
            <a:r>
              <a:rPr lang="es-ES" dirty="0">
                <a:sym typeface="Wingdings" pitchFamily="2" charset="2"/>
              </a:rPr>
              <a:t>, se explica también en filminas posteriores.</a:t>
            </a:r>
            <a:endParaRPr lang="es-ES" dirty="0"/>
          </a:p>
          <a:p>
            <a:pPr lvl="1"/>
            <a:r>
              <a:rPr lang="es-ES" dirty="0" err="1"/>
              <a:t>Perzonalización</a:t>
            </a:r>
            <a:r>
              <a:rPr lang="es-ES" dirty="0"/>
              <a:t> y Privacidad: (28 a 31) </a:t>
            </a:r>
          </a:p>
          <a:p>
            <a:pPr lvl="1"/>
            <a:r>
              <a:rPr lang="es-ES" dirty="0"/>
              <a:t>E-</a:t>
            </a:r>
            <a:r>
              <a:rPr lang="es-ES" dirty="0" err="1"/>
              <a:t>commerce</a:t>
            </a:r>
            <a:r>
              <a:rPr lang="es-ES" dirty="0"/>
              <a:t>: (44 a 49)</a:t>
            </a:r>
          </a:p>
          <a:p>
            <a:pPr lvl="1"/>
            <a:r>
              <a:rPr lang="es-ES" dirty="0"/>
              <a:t>Internet </a:t>
            </a:r>
            <a:r>
              <a:rPr lang="es-ES" dirty="0" err="1"/>
              <a:t>Ads</a:t>
            </a:r>
            <a:r>
              <a:rPr lang="es-ES" dirty="0"/>
              <a:t>: (95 a 97)</a:t>
            </a:r>
          </a:p>
          <a:p>
            <a:pPr lvl="1"/>
            <a:r>
              <a:rPr lang="es-ES" dirty="0"/>
              <a:t>Adaptación de Tecnologías: (143 a 153)</a:t>
            </a:r>
          </a:p>
          <a:p>
            <a:pPr lvl="1"/>
            <a:r>
              <a:rPr lang="es-ES" dirty="0"/>
              <a:t>Uso de data: (195-197)</a:t>
            </a:r>
          </a:p>
          <a:p>
            <a:pPr lvl="1"/>
            <a:endParaRPr lang="es-ES" dirty="0"/>
          </a:p>
        </p:txBody>
      </p:sp>
    </p:spTree>
    <p:extLst>
      <p:ext uri="{BB962C8B-B14F-4D97-AF65-F5344CB8AC3E}">
        <p14:creationId xmlns:p14="http://schemas.microsoft.com/office/powerpoint/2010/main" val="2375415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CFEB6-CA0B-2440-92FE-B5C3E82EDDB8}"/>
              </a:ext>
            </a:extLst>
          </p:cNvPr>
          <p:cNvSpPr>
            <a:spLocks noGrp="1"/>
          </p:cNvSpPr>
          <p:nvPr>
            <p:ph type="title"/>
          </p:nvPr>
        </p:nvSpPr>
        <p:spPr/>
        <p:txBody>
          <a:bodyPr/>
          <a:lstStyle/>
          <a:p>
            <a:r>
              <a:rPr lang="es-ES_tradnl" dirty="0"/>
              <a:t>Internet </a:t>
            </a:r>
            <a:r>
              <a:rPr lang="es-ES_tradnl" dirty="0" err="1"/>
              <a:t>Trends</a:t>
            </a:r>
            <a:r>
              <a:rPr lang="es-ES_tradnl" dirty="0"/>
              <a:t> </a:t>
            </a:r>
            <a:r>
              <a:rPr lang="es-ES_tradnl" b="1" u="sng" dirty="0"/>
              <a:t>2019</a:t>
            </a:r>
          </a:p>
        </p:txBody>
      </p:sp>
      <p:sp>
        <p:nvSpPr>
          <p:cNvPr id="3" name="Content Placeholder 2">
            <a:extLst>
              <a:ext uri="{FF2B5EF4-FFF2-40B4-BE49-F238E27FC236}">
                <a16:creationId xmlns:a16="http://schemas.microsoft.com/office/drawing/2014/main" id="{A1214603-1BEE-654F-9625-7463E831A2DE}"/>
              </a:ext>
            </a:extLst>
          </p:cNvPr>
          <p:cNvSpPr>
            <a:spLocks noGrp="1"/>
          </p:cNvSpPr>
          <p:nvPr>
            <p:ph idx="1"/>
          </p:nvPr>
        </p:nvSpPr>
        <p:spPr/>
        <p:txBody>
          <a:bodyPr>
            <a:normAutofit fontScale="92500" lnSpcReduction="20000"/>
          </a:bodyPr>
          <a:lstStyle/>
          <a:p>
            <a:r>
              <a:rPr lang="es-ES" dirty="0"/>
              <a:t>Los números se refieren a los números que de hoja cuando abren el PDF, no a la numeración de las páginas. Es decir, la que yo indico como #5, viene </a:t>
            </a:r>
            <a:r>
              <a:rPr lang="es-ES" b="1" dirty="0"/>
              <a:t>numerada</a:t>
            </a:r>
            <a:r>
              <a:rPr lang="es-ES" dirty="0"/>
              <a:t> en la pagina como la #4…</a:t>
            </a:r>
          </a:p>
          <a:p>
            <a:r>
              <a:rPr lang="es-ES" dirty="0"/>
              <a:t>Link: https://</a:t>
            </a:r>
            <a:r>
              <a:rPr lang="es-ES" dirty="0" err="1"/>
              <a:t>www.kleinerperkins.com</a:t>
            </a:r>
            <a:r>
              <a:rPr lang="es-ES" dirty="0"/>
              <a:t>/</a:t>
            </a:r>
            <a:r>
              <a:rPr lang="es-ES" dirty="0" err="1"/>
              <a:t>perspectives</a:t>
            </a:r>
            <a:r>
              <a:rPr lang="es-ES" dirty="0"/>
              <a:t>/internet-trends-report-2018/</a:t>
            </a:r>
          </a:p>
          <a:p>
            <a:pPr lvl="1"/>
            <a:r>
              <a:rPr lang="es-ES" dirty="0"/>
              <a:t>Filminas: </a:t>
            </a:r>
            <a:r>
              <a:rPr lang="es-ES" b="1" u="sng" dirty="0"/>
              <a:t>5-6</a:t>
            </a:r>
            <a:r>
              <a:rPr lang="es-ES" dirty="0"/>
              <a:t>, 7 – 11 </a:t>
            </a:r>
          </a:p>
          <a:p>
            <a:pPr lvl="1"/>
            <a:r>
              <a:rPr lang="es-ES" dirty="0"/>
              <a:t>E-Commerce &amp; </a:t>
            </a:r>
            <a:r>
              <a:rPr lang="es-ES" dirty="0" err="1"/>
              <a:t>Advertising</a:t>
            </a:r>
            <a:r>
              <a:rPr lang="es-ES" dirty="0"/>
              <a:t>: 17 – 37 </a:t>
            </a:r>
          </a:p>
          <a:p>
            <a:pPr lvl="1"/>
            <a:r>
              <a:rPr lang="es-ES" dirty="0"/>
              <a:t>Internet </a:t>
            </a:r>
            <a:r>
              <a:rPr lang="es-ES" dirty="0" err="1"/>
              <a:t>Usage</a:t>
            </a:r>
            <a:r>
              <a:rPr lang="es-ES" dirty="0"/>
              <a:t>: 41 – 43, 46 – 54, 76 – 80, </a:t>
            </a:r>
            <a:r>
              <a:rPr lang="es-ES" b="1" u="sng" dirty="0"/>
              <a:t>87</a:t>
            </a:r>
          </a:p>
          <a:p>
            <a:pPr lvl="1"/>
            <a:r>
              <a:rPr lang="es-ES" dirty="0"/>
              <a:t>Data: 122 – 136 </a:t>
            </a:r>
          </a:p>
          <a:p>
            <a:pPr lvl="1"/>
            <a:r>
              <a:rPr lang="es-ES" dirty="0"/>
              <a:t>Internet </a:t>
            </a:r>
            <a:r>
              <a:rPr lang="es-ES" dirty="0" err="1"/>
              <a:t>Usage</a:t>
            </a:r>
            <a:r>
              <a:rPr lang="es-ES" dirty="0"/>
              <a:t>: 159 - 175</a:t>
            </a:r>
          </a:p>
          <a:p>
            <a:pPr lvl="1"/>
            <a:endParaRPr lang="es-ES" dirty="0"/>
          </a:p>
          <a:p>
            <a:pPr lvl="1"/>
            <a:endParaRPr lang="es-ES" dirty="0"/>
          </a:p>
          <a:p>
            <a:pPr lvl="1"/>
            <a:endParaRPr lang="es-ES" dirty="0"/>
          </a:p>
          <a:p>
            <a:r>
              <a:rPr lang="es-ES" dirty="0">
                <a:highlight>
                  <a:srgbClr val="FFFF00"/>
                </a:highlight>
              </a:rPr>
              <a:t>ENTENDER: de donde viene el crecimiento? Ya </a:t>
            </a:r>
            <a:r>
              <a:rPr lang="es-ES" b="1" dirty="0">
                <a:highlight>
                  <a:srgbClr val="FFFF00"/>
                </a:highlight>
              </a:rPr>
              <a:t>no</a:t>
            </a:r>
            <a:r>
              <a:rPr lang="es-ES" dirty="0">
                <a:highlight>
                  <a:srgbClr val="FFFF00"/>
                </a:highlight>
              </a:rPr>
              <a:t> es por usuarios, ni por numero de dispositivos.</a:t>
            </a:r>
          </a:p>
        </p:txBody>
      </p:sp>
    </p:spTree>
    <p:extLst>
      <p:ext uri="{BB962C8B-B14F-4D97-AF65-F5344CB8AC3E}">
        <p14:creationId xmlns:p14="http://schemas.microsoft.com/office/powerpoint/2010/main" val="1582534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D77A1-8B79-6745-8FDC-0E643D6883AB}"/>
              </a:ext>
            </a:extLst>
          </p:cNvPr>
          <p:cNvSpPr>
            <a:spLocks noGrp="1"/>
          </p:cNvSpPr>
          <p:nvPr>
            <p:ph type="title"/>
          </p:nvPr>
        </p:nvSpPr>
        <p:spPr/>
        <p:txBody>
          <a:bodyPr/>
          <a:lstStyle/>
          <a:p>
            <a:r>
              <a:rPr lang="es-ES_tradnl" dirty="0"/>
              <a:t>Agenda de hoy</a:t>
            </a:r>
          </a:p>
        </p:txBody>
      </p:sp>
      <p:sp>
        <p:nvSpPr>
          <p:cNvPr id="3" name="Content Placeholder 2">
            <a:extLst>
              <a:ext uri="{FF2B5EF4-FFF2-40B4-BE49-F238E27FC236}">
                <a16:creationId xmlns:a16="http://schemas.microsoft.com/office/drawing/2014/main" id="{8BC0F995-7734-E140-8ADE-7744A5FB02DC}"/>
              </a:ext>
            </a:extLst>
          </p:cNvPr>
          <p:cNvSpPr>
            <a:spLocks noGrp="1"/>
          </p:cNvSpPr>
          <p:nvPr>
            <p:ph idx="1"/>
          </p:nvPr>
        </p:nvSpPr>
        <p:spPr>
          <a:xfrm>
            <a:off x="838200" y="1197038"/>
            <a:ext cx="10515600" cy="5064062"/>
          </a:xfrm>
        </p:spPr>
        <p:txBody>
          <a:bodyPr>
            <a:normAutofit/>
          </a:bodyPr>
          <a:lstStyle/>
          <a:p>
            <a:r>
              <a:rPr lang="es-ES_tradnl"/>
              <a:t>Cuarta Revolución Industrial</a:t>
            </a:r>
          </a:p>
          <a:p>
            <a:r>
              <a:rPr lang="es-ES_tradnl"/>
              <a:t>Concepto Venture Capital</a:t>
            </a:r>
          </a:p>
          <a:p>
            <a:r>
              <a:rPr lang="es-ES_tradnl" i="1"/>
              <a:t>Internet Trends – Mary Meeker</a:t>
            </a:r>
            <a:endParaRPr lang="es-ES_tradnl"/>
          </a:p>
          <a:p>
            <a:endParaRPr lang="es-ES_tradnl" i="1"/>
          </a:p>
        </p:txBody>
      </p:sp>
    </p:spTree>
    <p:extLst>
      <p:ext uri="{BB962C8B-B14F-4D97-AF65-F5344CB8AC3E}">
        <p14:creationId xmlns:p14="http://schemas.microsoft.com/office/powerpoint/2010/main" val="640834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F727A-97F5-7A40-BCB0-806BDC31206A}"/>
              </a:ext>
            </a:extLst>
          </p:cNvPr>
          <p:cNvSpPr>
            <a:spLocks noGrp="1"/>
          </p:cNvSpPr>
          <p:nvPr>
            <p:ph type="title"/>
          </p:nvPr>
        </p:nvSpPr>
        <p:spPr/>
        <p:txBody>
          <a:bodyPr/>
          <a:lstStyle/>
          <a:p>
            <a:r>
              <a:rPr lang="es-ES_tradnl" dirty="0"/>
              <a:t>Cuarta Revolución Industrial</a:t>
            </a:r>
          </a:p>
        </p:txBody>
      </p:sp>
      <p:sp>
        <p:nvSpPr>
          <p:cNvPr id="3" name="Content Placeholder 2">
            <a:extLst>
              <a:ext uri="{FF2B5EF4-FFF2-40B4-BE49-F238E27FC236}">
                <a16:creationId xmlns:a16="http://schemas.microsoft.com/office/drawing/2014/main" id="{3EACBAD3-6070-7740-BCCA-44F33C1C8CC2}"/>
              </a:ext>
            </a:extLst>
          </p:cNvPr>
          <p:cNvSpPr>
            <a:spLocks noGrp="1"/>
          </p:cNvSpPr>
          <p:nvPr>
            <p:ph idx="1"/>
          </p:nvPr>
        </p:nvSpPr>
        <p:spPr/>
        <p:txBody>
          <a:bodyPr/>
          <a:lstStyle/>
          <a:p>
            <a:endParaRPr lang="en-US" dirty="0">
              <a:hlinkClick r:id="rId2"/>
            </a:endParaRPr>
          </a:p>
          <a:p>
            <a:endParaRPr lang="en-US" dirty="0">
              <a:hlinkClick r:id="rId2"/>
            </a:endParaRPr>
          </a:p>
          <a:p>
            <a:pPr marL="457200" lvl="1" indent="0">
              <a:buNone/>
            </a:pPr>
            <a:endParaRPr lang="en-US" dirty="0">
              <a:hlinkClick r:id="rId2"/>
            </a:endParaRPr>
          </a:p>
          <a:p>
            <a:pPr algn="ctr"/>
            <a:r>
              <a:rPr lang="en-US" dirty="0">
                <a:hlinkClick r:id="rId2"/>
              </a:rPr>
              <a:t>https://www.youtube.com/watch?v=-OiaE6l8ysg&amp;t=131s</a:t>
            </a:r>
            <a:endParaRPr lang="en-US" dirty="0"/>
          </a:p>
          <a:p>
            <a:endParaRPr lang="en-US" dirty="0"/>
          </a:p>
        </p:txBody>
      </p:sp>
    </p:spTree>
    <p:extLst>
      <p:ext uri="{BB962C8B-B14F-4D97-AF65-F5344CB8AC3E}">
        <p14:creationId xmlns:p14="http://schemas.microsoft.com/office/powerpoint/2010/main" val="1112427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CB4F1-7E3B-BB42-BBD3-2DFEDF38158F}"/>
              </a:ext>
            </a:extLst>
          </p:cNvPr>
          <p:cNvSpPr>
            <a:spLocks noGrp="1"/>
          </p:cNvSpPr>
          <p:nvPr>
            <p:ph type="title"/>
          </p:nvPr>
        </p:nvSpPr>
        <p:spPr/>
        <p:txBody>
          <a:bodyPr/>
          <a:lstStyle/>
          <a:p>
            <a:r>
              <a:rPr lang="es-ES_tradnl" dirty="0"/>
              <a:t>Cuarta Revolución Industrial</a:t>
            </a:r>
          </a:p>
        </p:txBody>
      </p:sp>
      <p:sp>
        <p:nvSpPr>
          <p:cNvPr id="3" name="Content Placeholder 2">
            <a:extLst>
              <a:ext uri="{FF2B5EF4-FFF2-40B4-BE49-F238E27FC236}">
                <a16:creationId xmlns:a16="http://schemas.microsoft.com/office/drawing/2014/main" id="{3731C89E-5024-0B4C-BA68-147E5EC21935}"/>
              </a:ext>
            </a:extLst>
          </p:cNvPr>
          <p:cNvSpPr>
            <a:spLocks noGrp="1"/>
          </p:cNvSpPr>
          <p:nvPr>
            <p:ph idx="1"/>
          </p:nvPr>
        </p:nvSpPr>
        <p:spPr>
          <a:xfrm>
            <a:off x="838200" y="2188029"/>
            <a:ext cx="10515600" cy="3811398"/>
          </a:xfrm>
        </p:spPr>
        <p:txBody>
          <a:bodyPr/>
          <a:lstStyle/>
          <a:p>
            <a:r>
              <a:rPr lang="es-ES_tradnl" dirty="0"/>
              <a:t>“La cuarta revolución industrial, no se define por un conjunto de tecnologías emergentes en sí mismas, sino por la transición hacia nuevos sistemas que están construidos sobre la infraestructura de la revolución digital (anterior)”</a:t>
            </a:r>
          </a:p>
          <a:p>
            <a:pPr lvl="1"/>
            <a:r>
              <a:rPr lang="es-ES_tradnl" dirty="0"/>
              <a:t>Klaus Schwab – Director de Foro Económico Mundial</a:t>
            </a:r>
          </a:p>
        </p:txBody>
      </p:sp>
    </p:spTree>
    <p:extLst>
      <p:ext uri="{BB962C8B-B14F-4D97-AF65-F5344CB8AC3E}">
        <p14:creationId xmlns:p14="http://schemas.microsoft.com/office/powerpoint/2010/main" val="3503180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6CF1A22-1416-3645-8EBE-DEA9EE086F37}"/>
              </a:ext>
            </a:extLst>
          </p:cNvPr>
          <p:cNvSpPr>
            <a:spLocks noGrp="1"/>
          </p:cNvSpPr>
          <p:nvPr>
            <p:ph type="title"/>
          </p:nvPr>
        </p:nvSpPr>
        <p:spPr/>
        <p:txBody>
          <a:bodyPr/>
          <a:lstStyle/>
          <a:p>
            <a:r>
              <a:rPr lang="es-ES_tradnl" dirty="0"/>
              <a:t>Qué es la cuarta revolución industrial?</a:t>
            </a:r>
          </a:p>
        </p:txBody>
      </p:sp>
      <p:pic>
        <p:nvPicPr>
          <p:cNvPr id="8" name="Picture 2" descr="Image result for qué es la cuarta revolución industrial">
            <a:hlinkClick r:id="rId2"/>
            <a:extLst>
              <a:ext uri="{FF2B5EF4-FFF2-40B4-BE49-F238E27FC236}">
                <a16:creationId xmlns:a16="http://schemas.microsoft.com/office/drawing/2014/main" id="{8B9E7881-BDC3-3C4F-A25F-8EC35E097EF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39635" y="1360323"/>
            <a:ext cx="9312729" cy="46697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20219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B8B04-806B-A04F-B38B-7A1634C59D6F}"/>
              </a:ext>
            </a:extLst>
          </p:cNvPr>
          <p:cNvSpPr>
            <a:spLocks noGrp="1"/>
          </p:cNvSpPr>
          <p:nvPr>
            <p:ph type="title"/>
          </p:nvPr>
        </p:nvSpPr>
        <p:spPr/>
        <p:txBody>
          <a:bodyPr/>
          <a:lstStyle/>
          <a:p>
            <a:r>
              <a:rPr lang="es-ES_tradnl" dirty="0"/>
              <a:t>Qué es la cuarta revolución industrial?</a:t>
            </a:r>
          </a:p>
        </p:txBody>
      </p:sp>
      <p:pic>
        <p:nvPicPr>
          <p:cNvPr id="4" name="Picture 3">
            <a:extLst>
              <a:ext uri="{FF2B5EF4-FFF2-40B4-BE49-F238E27FC236}">
                <a16:creationId xmlns:a16="http://schemas.microsoft.com/office/drawing/2014/main" id="{9B074F6F-CA32-A744-92AF-A0738D739AE3}"/>
              </a:ext>
            </a:extLst>
          </p:cNvPr>
          <p:cNvPicPr>
            <a:picLocks noChangeAspect="1"/>
          </p:cNvPicPr>
          <p:nvPr/>
        </p:nvPicPr>
        <p:blipFill>
          <a:blip r:embed="rId2"/>
          <a:stretch>
            <a:fillRect/>
          </a:stretch>
        </p:blipFill>
        <p:spPr>
          <a:xfrm>
            <a:off x="500096" y="1179900"/>
            <a:ext cx="6313934" cy="5112043"/>
          </a:xfrm>
          <a:prstGeom prst="rect">
            <a:avLst/>
          </a:prstGeom>
        </p:spPr>
      </p:pic>
      <p:sp>
        <p:nvSpPr>
          <p:cNvPr id="5" name="Content Placeholder 2">
            <a:extLst>
              <a:ext uri="{FF2B5EF4-FFF2-40B4-BE49-F238E27FC236}">
                <a16:creationId xmlns:a16="http://schemas.microsoft.com/office/drawing/2014/main" id="{0457A30C-223B-F348-9DD1-8EF384A1CD04}"/>
              </a:ext>
            </a:extLst>
          </p:cNvPr>
          <p:cNvSpPr>
            <a:spLocks noGrp="1"/>
          </p:cNvSpPr>
          <p:nvPr>
            <p:ph idx="1"/>
          </p:nvPr>
        </p:nvSpPr>
        <p:spPr>
          <a:xfrm>
            <a:off x="6977742" y="1197038"/>
            <a:ext cx="4376057" cy="4802389"/>
          </a:xfrm>
        </p:spPr>
        <p:txBody>
          <a:bodyPr>
            <a:normAutofit/>
          </a:bodyPr>
          <a:lstStyle/>
          <a:p>
            <a:pPr marL="514350" indent="-514350">
              <a:buFont typeface="+mj-lt"/>
              <a:buAutoNum type="arabicPeriod"/>
            </a:pPr>
            <a:r>
              <a:rPr lang="es-ES_tradnl" sz="2000" dirty="0"/>
              <a:t>Se basa en sistemas </a:t>
            </a:r>
            <a:r>
              <a:rPr lang="es-ES_tradnl" sz="2000" dirty="0" err="1"/>
              <a:t>ciber</a:t>
            </a:r>
            <a:r>
              <a:rPr lang="es-ES_tradnl" sz="2000" dirty="0"/>
              <a:t>-físicos, que combinan infraestructura física con software, sensores, nanotecnología, tecnología digital de comunicaciones.</a:t>
            </a:r>
          </a:p>
          <a:p>
            <a:pPr marL="514350" indent="-514350">
              <a:buFont typeface="+mj-lt"/>
              <a:buAutoNum type="arabicPeriod"/>
            </a:pPr>
            <a:r>
              <a:rPr lang="es-ES_tradnl" sz="2000" dirty="0"/>
              <a:t>Internet de las cosas jugará un rol fundamental.</a:t>
            </a:r>
          </a:p>
          <a:p>
            <a:pPr marL="514350" indent="-514350">
              <a:buFont typeface="+mj-lt"/>
              <a:buAutoNum type="arabicPeriod"/>
            </a:pPr>
            <a:r>
              <a:rPr lang="es-ES_tradnl" sz="2000" dirty="0"/>
              <a:t>Agregará $14.5 billones + a la economía mundial en 15 años</a:t>
            </a:r>
          </a:p>
          <a:p>
            <a:pPr marL="514350" indent="-514350">
              <a:buFont typeface="+mj-lt"/>
              <a:buAutoNum type="arabicPeriod"/>
            </a:pPr>
            <a:r>
              <a:rPr lang="es-ES_tradnl" sz="2000" dirty="0"/>
              <a:t>Cambiará radicalmente la naturaleza de los trabajos</a:t>
            </a:r>
          </a:p>
        </p:txBody>
      </p:sp>
    </p:spTree>
    <p:extLst>
      <p:ext uri="{BB962C8B-B14F-4D97-AF65-F5344CB8AC3E}">
        <p14:creationId xmlns:p14="http://schemas.microsoft.com/office/powerpoint/2010/main" val="1195238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FDA33-8294-4648-90C8-D06235DC4394}"/>
              </a:ext>
            </a:extLst>
          </p:cNvPr>
          <p:cNvSpPr>
            <a:spLocks noGrp="1"/>
          </p:cNvSpPr>
          <p:nvPr>
            <p:ph type="title"/>
          </p:nvPr>
        </p:nvSpPr>
        <p:spPr/>
        <p:txBody>
          <a:bodyPr/>
          <a:lstStyle/>
          <a:p>
            <a:r>
              <a:rPr lang="es-ES_tradnl" dirty="0"/>
              <a:t>Impacto en trabajos</a:t>
            </a:r>
          </a:p>
        </p:txBody>
      </p:sp>
      <p:sp>
        <p:nvSpPr>
          <p:cNvPr id="3" name="Content Placeholder 2">
            <a:extLst>
              <a:ext uri="{FF2B5EF4-FFF2-40B4-BE49-F238E27FC236}">
                <a16:creationId xmlns:a16="http://schemas.microsoft.com/office/drawing/2014/main" id="{D984FC6C-2184-D745-ADFB-D858442690E9}"/>
              </a:ext>
            </a:extLst>
          </p:cNvPr>
          <p:cNvSpPr>
            <a:spLocks noGrp="1"/>
          </p:cNvSpPr>
          <p:nvPr>
            <p:ph idx="1"/>
          </p:nvPr>
        </p:nvSpPr>
        <p:spPr>
          <a:xfrm>
            <a:off x="838200" y="1105597"/>
            <a:ext cx="4399844" cy="4802389"/>
          </a:xfrm>
        </p:spPr>
        <p:txBody>
          <a:bodyPr>
            <a:normAutofit/>
          </a:bodyPr>
          <a:lstStyle/>
          <a:p>
            <a:pPr marL="0" indent="0">
              <a:buNone/>
            </a:pPr>
            <a:r>
              <a:rPr lang="es-ES_tradnl" sz="1800" dirty="0"/>
              <a:t>Impacto de la tecnología hará profesiones y funciones de trabajadores actuales obsoletas</a:t>
            </a:r>
          </a:p>
          <a:p>
            <a:pPr marL="0" indent="0">
              <a:buNone/>
            </a:pPr>
            <a:endParaRPr lang="es-ES_tradnl" sz="1800" dirty="0"/>
          </a:p>
          <a:p>
            <a:pPr marL="0" indent="0">
              <a:buNone/>
            </a:pPr>
            <a:r>
              <a:rPr lang="es-ES_tradnl" sz="1800" dirty="0"/>
              <a:t>Respuesta debe de ir en dos vías:</a:t>
            </a:r>
          </a:p>
          <a:p>
            <a:pPr marL="0" indent="0">
              <a:buNone/>
            </a:pPr>
            <a:endParaRPr lang="es-ES_tradnl" sz="1800" dirty="0"/>
          </a:p>
          <a:p>
            <a:pPr marL="457200" indent="-457200">
              <a:buFont typeface="+mj-lt"/>
              <a:buAutoNum type="arabicPeriod"/>
            </a:pPr>
            <a:r>
              <a:rPr lang="es-ES_tradnl" sz="1800" dirty="0"/>
              <a:t>Desarrollar a las personas en sus destrezas </a:t>
            </a:r>
            <a:r>
              <a:rPr lang="es-ES_tradnl" sz="1800" b="1" dirty="0"/>
              <a:t>humanas </a:t>
            </a:r>
            <a:r>
              <a:rPr lang="es-ES_tradnl" sz="1800" dirty="0"/>
              <a:t>(pensamiento crítico, </a:t>
            </a:r>
            <a:r>
              <a:rPr lang="es-ES_tradnl" sz="1800" dirty="0" err="1"/>
              <a:t>int</a:t>
            </a:r>
            <a:r>
              <a:rPr lang="es-ES_tradnl" sz="1800" dirty="0"/>
              <a:t>. emocional, creatividad, liderazgo, iniciativa, </a:t>
            </a:r>
            <a:r>
              <a:rPr lang="es-ES_tradnl" sz="1800" dirty="0" err="1"/>
              <a:t>etc</a:t>
            </a:r>
            <a:r>
              <a:rPr lang="es-ES_tradnl" sz="1800" dirty="0"/>
              <a:t>)</a:t>
            </a:r>
          </a:p>
          <a:p>
            <a:pPr marL="457200" indent="-457200">
              <a:buFont typeface="+mj-lt"/>
              <a:buAutoNum type="arabicPeriod"/>
            </a:pPr>
            <a:r>
              <a:rPr lang="es-ES_tradnl" sz="1800" dirty="0"/>
              <a:t>Educar en el </a:t>
            </a:r>
            <a:r>
              <a:rPr lang="es-ES_tradnl" sz="1800" b="1" dirty="0"/>
              <a:t>uso de las nuevas tecnología</a:t>
            </a:r>
            <a:r>
              <a:rPr lang="es-ES_tradnl" sz="1800" dirty="0"/>
              <a:t> (programación, I.A., data </a:t>
            </a:r>
            <a:r>
              <a:rPr lang="es-ES_tradnl" sz="1800" dirty="0" err="1"/>
              <a:t>science</a:t>
            </a:r>
            <a:r>
              <a:rPr lang="es-ES_tradnl" sz="1800" dirty="0"/>
              <a:t>, </a:t>
            </a:r>
            <a:r>
              <a:rPr lang="es-ES_tradnl" sz="1800" dirty="0" err="1"/>
              <a:t>cloud</a:t>
            </a:r>
            <a:r>
              <a:rPr lang="es-ES_tradnl" sz="1800" dirty="0"/>
              <a:t>, </a:t>
            </a:r>
            <a:r>
              <a:rPr lang="es-ES_tradnl" sz="1800" dirty="0" err="1"/>
              <a:t>etc</a:t>
            </a:r>
            <a:r>
              <a:rPr lang="es-ES_tradnl" sz="1800" dirty="0"/>
              <a:t>)</a:t>
            </a:r>
            <a:endParaRPr lang="es-ES_tradnl" sz="1800" b="1" dirty="0"/>
          </a:p>
        </p:txBody>
      </p:sp>
      <p:pic>
        <p:nvPicPr>
          <p:cNvPr id="4" name="Picture 3">
            <a:extLst>
              <a:ext uri="{FF2B5EF4-FFF2-40B4-BE49-F238E27FC236}">
                <a16:creationId xmlns:a16="http://schemas.microsoft.com/office/drawing/2014/main" id="{FD33CE0E-D71E-2C40-9415-BC03DAFA675D}"/>
              </a:ext>
            </a:extLst>
          </p:cNvPr>
          <p:cNvPicPr>
            <a:picLocks noChangeAspect="1"/>
          </p:cNvPicPr>
          <p:nvPr/>
        </p:nvPicPr>
        <p:blipFill>
          <a:blip r:embed="rId2"/>
          <a:stretch>
            <a:fillRect/>
          </a:stretch>
        </p:blipFill>
        <p:spPr>
          <a:xfrm>
            <a:off x="5323324" y="0"/>
            <a:ext cx="6868676" cy="6868676"/>
          </a:xfrm>
          <a:prstGeom prst="rect">
            <a:avLst/>
          </a:prstGeom>
        </p:spPr>
      </p:pic>
    </p:spTree>
    <p:extLst>
      <p:ext uri="{BB962C8B-B14F-4D97-AF65-F5344CB8AC3E}">
        <p14:creationId xmlns:p14="http://schemas.microsoft.com/office/powerpoint/2010/main" val="1225301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FD1B55-351B-DC4F-9CA7-ADD0054DE5F7}"/>
              </a:ext>
            </a:extLst>
          </p:cNvPr>
          <p:cNvPicPr>
            <a:picLocks noChangeAspect="1"/>
          </p:cNvPicPr>
          <p:nvPr/>
        </p:nvPicPr>
        <p:blipFill rotWithShape="1">
          <a:blip r:embed="rId2"/>
          <a:srcRect l="6749" r="4198" b="37778"/>
          <a:stretch/>
        </p:blipFill>
        <p:spPr>
          <a:xfrm>
            <a:off x="184932" y="441369"/>
            <a:ext cx="6107289" cy="4267201"/>
          </a:xfrm>
          <a:prstGeom prst="rect">
            <a:avLst/>
          </a:prstGeom>
          <a:ln>
            <a:noFill/>
          </a:ln>
        </p:spPr>
      </p:pic>
      <p:pic>
        <p:nvPicPr>
          <p:cNvPr id="5" name="Picture 4">
            <a:extLst>
              <a:ext uri="{FF2B5EF4-FFF2-40B4-BE49-F238E27FC236}">
                <a16:creationId xmlns:a16="http://schemas.microsoft.com/office/drawing/2014/main" id="{5010AEA2-4177-934E-B60B-062783B34E93}"/>
              </a:ext>
            </a:extLst>
          </p:cNvPr>
          <p:cNvPicPr>
            <a:picLocks noChangeAspect="1"/>
          </p:cNvPicPr>
          <p:nvPr/>
        </p:nvPicPr>
        <p:blipFill rotWithShape="1">
          <a:blip r:embed="rId2"/>
          <a:srcRect l="7653" t="62222" r="7572"/>
          <a:stretch/>
        </p:blipFill>
        <p:spPr>
          <a:xfrm>
            <a:off x="6378221" y="2672941"/>
            <a:ext cx="5813779" cy="2590799"/>
          </a:xfrm>
          <a:prstGeom prst="rect">
            <a:avLst/>
          </a:prstGeom>
          <a:ln>
            <a:noFill/>
          </a:ln>
        </p:spPr>
      </p:pic>
      <p:cxnSp>
        <p:nvCxnSpPr>
          <p:cNvPr id="7" name="Straight Connector 6">
            <a:extLst>
              <a:ext uri="{FF2B5EF4-FFF2-40B4-BE49-F238E27FC236}">
                <a16:creationId xmlns:a16="http://schemas.microsoft.com/office/drawing/2014/main" id="{E130124E-44DB-2143-915E-E4F8AAEFD333}"/>
              </a:ext>
            </a:extLst>
          </p:cNvPr>
          <p:cNvCxnSpPr/>
          <p:nvPr/>
        </p:nvCxnSpPr>
        <p:spPr>
          <a:xfrm>
            <a:off x="76200" y="2993572"/>
            <a:ext cx="1211580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Down Arrow 7">
            <a:extLst>
              <a:ext uri="{FF2B5EF4-FFF2-40B4-BE49-F238E27FC236}">
                <a16:creationId xmlns:a16="http://schemas.microsoft.com/office/drawing/2014/main" id="{7763BD8D-F802-2743-B44A-3BF1AC9FB641}"/>
              </a:ext>
            </a:extLst>
          </p:cNvPr>
          <p:cNvSpPr/>
          <p:nvPr/>
        </p:nvSpPr>
        <p:spPr>
          <a:xfrm>
            <a:off x="8800695" y="5263740"/>
            <a:ext cx="968829" cy="827314"/>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Down Arrow 8">
            <a:extLst>
              <a:ext uri="{FF2B5EF4-FFF2-40B4-BE49-F238E27FC236}">
                <a16:creationId xmlns:a16="http://schemas.microsoft.com/office/drawing/2014/main" id="{BD1AEED1-090B-B04A-B473-4E920C7D1F20}"/>
              </a:ext>
            </a:extLst>
          </p:cNvPr>
          <p:cNvSpPr/>
          <p:nvPr/>
        </p:nvSpPr>
        <p:spPr>
          <a:xfrm rot="10800000">
            <a:off x="2754161" y="5263740"/>
            <a:ext cx="968829" cy="827314"/>
          </a:xfrm>
          <a:prstGeom prst="down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429721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BA4A2-1837-F64D-A682-96C3C0E9C967}"/>
              </a:ext>
            </a:extLst>
          </p:cNvPr>
          <p:cNvSpPr>
            <a:spLocks noGrp="1"/>
          </p:cNvSpPr>
          <p:nvPr>
            <p:ph type="title"/>
          </p:nvPr>
        </p:nvSpPr>
        <p:spPr/>
        <p:txBody>
          <a:bodyPr/>
          <a:lstStyle/>
          <a:p>
            <a:r>
              <a:rPr lang="es-ES_tradnl" dirty="0"/>
              <a:t>10 preguntas clave para enfrentar la 4ta </a:t>
            </a:r>
            <a:r>
              <a:rPr lang="es-ES_tradnl" dirty="0" err="1"/>
              <a:t>Rev</a:t>
            </a:r>
            <a:r>
              <a:rPr lang="es-ES_tradnl" dirty="0"/>
              <a:t>:</a:t>
            </a:r>
          </a:p>
        </p:txBody>
      </p:sp>
      <p:sp>
        <p:nvSpPr>
          <p:cNvPr id="3" name="Content Placeholder 2">
            <a:extLst>
              <a:ext uri="{FF2B5EF4-FFF2-40B4-BE49-F238E27FC236}">
                <a16:creationId xmlns:a16="http://schemas.microsoft.com/office/drawing/2014/main" id="{07762D5B-B7CF-5F49-8F2D-EFC77633F139}"/>
              </a:ext>
            </a:extLst>
          </p:cNvPr>
          <p:cNvSpPr>
            <a:spLocks noGrp="1"/>
          </p:cNvSpPr>
          <p:nvPr>
            <p:ph idx="1"/>
          </p:nvPr>
        </p:nvSpPr>
        <p:spPr/>
        <p:txBody>
          <a:bodyPr>
            <a:normAutofit fontScale="92500" lnSpcReduction="10000"/>
          </a:bodyPr>
          <a:lstStyle/>
          <a:p>
            <a:pPr marL="514350" indent="-514350">
              <a:buFont typeface="+mj-lt"/>
              <a:buAutoNum type="arabicPeriod"/>
            </a:pPr>
            <a:r>
              <a:rPr lang="es-ES_tradnl" sz="2400" dirty="0"/>
              <a:t>Qué tan digitalizado está mi sector o industria?</a:t>
            </a:r>
          </a:p>
          <a:p>
            <a:pPr marL="514350" indent="-514350">
              <a:buFont typeface="+mj-lt"/>
              <a:buAutoNum type="arabicPeriod"/>
            </a:pPr>
            <a:r>
              <a:rPr lang="es-ES_tradnl" sz="2400" dirty="0"/>
              <a:t>Tengo una estrategia o no para la digitalización?</a:t>
            </a:r>
          </a:p>
          <a:p>
            <a:pPr marL="514350" indent="-514350">
              <a:buFont typeface="+mj-lt"/>
              <a:buAutoNum type="arabicPeriod"/>
            </a:pPr>
            <a:r>
              <a:rPr lang="es-ES_tradnl" sz="2400" dirty="0"/>
              <a:t>Qué tan “digitalizados” están los miembros clave de mi equipo? (entienden las tendencias?)</a:t>
            </a:r>
          </a:p>
          <a:p>
            <a:pPr marL="514350" indent="-514350">
              <a:buFont typeface="+mj-lt"/>
              <a:buAutoNum type="arabicPeriod"/>
            </a:pPr>
            <a:r>
              <a:rPr lang="es-ES_tradnl" sz="2400" dirty="0"/>
              <a:t>Diferencio entre comunicación y datos? Analizo los datos que estoy generando?</a:t>
            </a:r>
          </a:p>
          <a:p>
            <a:pPr marL="514350" indent="-514350">
              <a:buFont typeface="+mj-lt"/>
              <a:buAutoNum type="arabicPeriod"/>
            </a:pPr>
            <a:r>
              <a:rPr lang="es-ES_tradnl" sz="2400" dirty="0"/>
              <a:t>He automatizado (partes de) mi modelo comercial?</a:t>
            </a:r>
          </a:p>
          <a:p>
            <a:pPr marL="514350" indent="-514350">
              <a:buFont typeface="+mj-lt"/>
              <a:buAutoNum type="arabicPeriod"/>
            </a:pPr>
            <a:r>
              <a:rPr lang="es-ES_tradnl" sz="2400" dirty="0"/>
              <a:t>Tengo una nueva gestión de procesos?</a:t>
            </a:r>
          </a:p>
          <a:p>
            <a:pPr marL="514350" indent="-514350">
              <a:buFont typeface="+mj-lt"/>
              <a:buAutoNum type="arabicPeriod"/>
            </a:pPr>
            <a:r>
              <a:rPr lang="es-ES_tradnl" sz="2400" dirty="0"/>
              <a:t>Tengo un plan de aplicación tecnológica?</a:t>
            </a:r>
          </a:p>
          <a:p>
            <a:pPr marL="514350" indent="-514350">
              <a:buFont typeface="+mj-lt"/>
              <a:buAutoNum type="arabicPeriod"/>
            </a:pPr>
            <a:r>
              <a:rPr lang="es-ES_tradnl" sz="2400" dirty="0"/>
              <a:t>Veo con temor los cambios que se aproximan?</a:t>
            </a:r>
          </a:p>
          <a:p>
            <a:pPr marL="514350" indent="-514350">
              <a:buFont typeface="+mj-lt"/>
              <a:buAutoNum type="arabicPeriod"/>
            </a:pPr>
            <a:r>
              <a:rPr lang="es-ES_tradnl" sz="2400" dirty="0"/>
              <a:t>Puedo ayudar a aumentar la productividad?</a:t>
            </a:r>
          </a:p>
          <a:p>
            <a:pPr marL="514350" indent="-514350">
              <a:buFont typeface="+mj-lt"/>
              <a:buAutoNum type="arabicPeriod"/>
            </a:pPr>
            <a:r>
              <a:rPr lang="es-ES_tradnl" sz="2400" dirty="0"/>
              <a:t>Volvería a montar esta empresa hoy?</a:t>
            </a:r>
          </a:p>
        </p:txBody>
      </p:sp>
    </p:spTree>
    <p:extLst>
      <p:ext uri="{BB962C8B-B14F-4D97-AF65-F5344CB8AC3E}">
        <p14:creationId xmlns:p14="http://schemas.microsoft.com/office/powerpoint/2010/main" val="28184595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LEAD-Presentación AA 190403-V1" id="{AB3101CE-5C94-4248-98CB-FAA1C41085BB}" vid="{C448A266-6248-A749-B6E7-073C3AAA52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Tema de Office</Template>
  <TotalTime>20928</TotalTime>
  <Words>701</Words>
  <Application>Microsoft Macintosh PowerPoint</Application>
  <PresentationFormat>Widescreen</PresentationFormat>
  <Paragraphs>72</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Helvetica</vt:lpstr>
      <vt:lpstr>Tema de Office</vt:lpstr>
      <vt:lpstr>Introducción a la Administración de Negocios</vt:lpstr>
      <vt:lpstr>Agenda de hoy</vt:lpstr>
      <vt:lpstr>Cuarta Revolución Industrial</vt:lpstr>
      <vt:lpstr>Cuarta Revolución Industrial</vt:lpstr>
      <vt:lpstr>Qué es la cuarta revolución industrial?</vt:lpstr>
      <vt:lpstr>Qué es la cuarta revolución industrial?</vt:lpstr>
      <vt:lpstr>Impacto en trabajos</vt:lpstr>
      <vt:lpstr>PowerPoint Presentation</vt:lpstr>
      <vt:lpstr>10 preguntas clave para enfrentar la 4ta Rev:</vt:lpstr>
      <vt:lpstr>Venture Capital</vt:lpstr>
      <vt:lpstr>Internet Trends 2018</vt:lpstr>
      <vt:lpstr>Internet Trends 2019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Armando González</dc:creator>
  <cp:lastModifiedBy>Armando González</cp:lastModifiedBy>
  <cp:revision>70</cp:revision>
  <cp:lastPrinted>2019-05-31T15:11:14Z</cp:lastPrinted>
  <dcterms:created xsi:type="dcterms:W3CDTF">2019-05-15T02:47:44Z</dcterms:created>
  <dcterms:modified xsi:type="dcterms:W3CDTF">2020-03-05T02:12:56Z</dcterms:modified>
</cp:coreProperties>
</file>

<file path=docProps/thumbnail.jpeg>
</file>